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sldIdLst>
    <p:sldId id="256" r:id="rId2"/>
    <p:sldId id="258" r:id="rId3"/>
    <p:sldId id="259" r:id="rId4"/>
    <p:sldId id="261" r:id="rId5"/>
    <p:sldId id="260" r:id="rId6"/>
    <p:sldId id="265" r:id="rId7"/>
    <p:sldId id="269" r:id="rId8"/>
    <p:sldId id="266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2" themeSkinType="12" themeTransitionType="12" useThemeTransition="1" byMouseClick="1" attrType="0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90" y="54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C7384-7906-401C-B111-57A166589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777CBF-71A5-42C1-90D6-ED24FEBAE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9516E-0C55-4A0A-AAF3-9747951B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2FC8A8-995C-4FAD-B65B-E2FA0F86C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BA3747-FBF9-491A-89A1-DBC0B70D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175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71E51-2E05-4EB4-8F8C-71B331E8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4D1640-023E-47D6-93A9-8BFCAE756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E0913B-FE44-4A01-BCBF-56A364109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8128FD-3BBF-4CF1-9D58-35BA9F66F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BAF9B8-4A8A-4DD7-AF71-D5305B02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48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781525-1B64-4C16-907A-B9CD0033A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53D1AB-2D80-42D0-86C8-668B19FE5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9C4F1-915F-4162-9693-AE8EB979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7AEC5-D040-4EFD-AF6B-F3CBB92E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9FA1E-2710-456E-940E-38416D49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5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BB729-E12A-4183-BCAB-2D3A46C8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2BDC2-E02B-4F42-876E-43BD9A0D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254E5-3CCC-4CA0-A128-0AA0AD69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7460B-13F5-473D-8074-F82C0CF9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BEEAE-2B2C-4C37-80F8-3E82BDB1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62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CCC04-413D-4108-BDC8-86FEEDA6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925B96-1ECB-462E-BFC1-9E50C9FE4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B4D08-943E-459E-A160-183AC369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2EB2F-126C-4E48-AC27-BC40CA41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D4B76C-3168-4B05-BCBA-0049D1CE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E27C8-2281-45C0-A98B-D95980C6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7986E1-C953-4E0E-86FC-2F37B2623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7FBB4-46FD-4E68-8305-4547210D3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7A3B64-02FB-4C3F-9DFA-2312EF87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66002-CD60-4227-BFCC-35EF71A3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0536E3-0C52-41FD-B045-80A85A98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35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035B9-0DDD-4EB9-87D4-24BF5654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2FC9DB-4EB2-41D4-A4F8-459D8D6D3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D61800-5599-40B4-97FE-3FF0F0DC0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3427A1-E70C-4F2B-8281-32D5FC711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D555A2-87AB-4664-A335-C440DD4C0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86D0C2-975F-4AD8-B5FC-0C2C1B0D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596317-0765-42EC-A98A-BCDB3E388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041035-9C08-4486-91C9-734F5F0C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4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D44CE-5061-49F8-8BFE-2339190E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5F7FC1-DFEF-4671-8494-BAE5D287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1E2B3-442B-47AD-8DAA-F86D8FC4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552640-B7B7-450A-A433-6D0F2731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4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D195C2-5376-4AF8-B826-7D9EF50F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F9F471-8F72-41FA-8E04-A3808BD5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EA84C-31D1-4B49-9ED4-CE280894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5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4CA4D-EB6C-45C9-A359-A8CF5FF7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755CD-DE89-4A35-8300-F0FF681C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7B60A9-0113-46A8-9CCA-C482A16E2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B0AAA6-0424-48C6-AD91-BD25799E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0B3CE0-97B2-4456-A3BD-FE0C18A7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D780F5-6FA7-4FDE-9CDD-F27F9459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26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A116C-5AB3-44D8-BCE8-137B0A8F6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D567B5-6233-4FA1-A24E-8F0C30B0F3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33E3C8-7542-4B03-86C8-1B528DF78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540CF2-E13C-4F86-85D7-4659D323C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FF2CF0-0064-493A-B129-9E6E9B5C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6D019B-F137-488A-B7DC-B7407880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93207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B376E0-7F91-4922-BE76-A855CFC2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115476-FF08-4CB9-9E68-1B58CB00E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237AC-DE07-44C2-B6C6-C9F2AAE8E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D50FD-6B30-4D47-9501-0E5C9E39DDA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33A0B-648E-40C4-895D-EB6CBFBB8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E90B5-A9E0-4427-8E72-D6335F762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F4094-8C4E-4B47-B66E-C3DE23822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05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2f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6457" y="360992"/>
            <a:ext cx="5580526" cy="5571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>
                <a:solidFill>
                  <a:schemeClr val="bg1"/>
                </a:solidFill>
                <a:latin typeface="Bahnschrift SemiBold SemiConden"/>
              </a:rPr>
              <a:t>OPENSOURCE</a:t>
            </a:r>
            <a:endParaRPr lang="en-US" altLang="ko-KR" sz="7200">
              <a:solidFill>
                <a:schemeClr val="bg1"/>
              </a:solidFill>
              <a:latin typeface="Bahnschrift SemiBold SemiConden"/>
            </a:endParaRPr>
          </a:p>
          <a:p>
            <a:pPr algn="ctr">
              <a:defRPr/>
            </a:pPr>
            <a:r>
              <a:rPr lang="en-US" altLang="ko-KR" sz="7200">
                <a:solidFill>
                  <a:schemeClr val="bg1"/>
                </a:solidFill>
                <a:latin typeface="Bahnschrift SemiBold SemiConden"/>
              </a:rPr>
              <a:t>PROJECT</a:t>
            </a:r>
            <a:endParaRPr lang="en-US" altLang="ko-KR" sz="7200">
              <a:solidFill>
                <a:schemeClr val="bg1"/>
              </a:solidFill>
              <a:latin typeface="Bahnschrift SemiBold SemiConden"/>
            </a:endParaRPr>
          </a:p>
          <a:p>
            <a:pPr algn="ctr">
              <a:defRPr/>
            </a:pPr>
            <a:endParaRPr lang="en-US" altLang="ko-KR" sz="7200">
              <a:solidFill>
                <a:srgbClr val="ffff00"/>
              </a:solidFill>
              <a:latin typeface="Bahnschrift SemiBold SemiConden"/>
            </a:endParaRPr>
          </a:p>
          <a:p>
            <a:pPr algn="ctr">
              <a:defRPr/>
            </a:pPr>
            <a:r>
              <a:rPr lang="en-US" altLang="ko-KR" sz="7200">
                <a:solidFill>
                  <a:srgbClr val="ffff00"/>
                </a:solidFill>
                <a:latin typeface="Bahnschrift SemiBold SemiConden"/>
              </a:rPr>
              <a:t>OPENCV</a:t>
            </a:r>
            <a:endParaRPr lang="en-US" altLang="ko-KR" sz="7200">
              <a:solidFill>
                <a:srgbClr val="ffff00"/>
              </a:solidFill>
              <a:latin typeface="Bahnschrift SemiBold SemiConden"/>
            </a:endParaRPr>
          </a:p>
          <a:p>
            <a:pPr algn="ctr">
              <a:defRPr/>
            </a:pPr>
            <a:r>
              <a:rPr lang="en-US" altLang="ko-KR" sz="7200">
                <a:solidFill>
                  <a:srgbClr val="ffff00"/>
                </a:solidFill>
                <a:latin typeface="Bahnschrift SemiBold SemiConden"/>
              </a:rPr>
              <a:t>WEBCAM</a:t>
            </a:r>
            <a:endParaRPr lang="en-US" altLang="ko-KR" sz="7200">
              <a:solidFill>
                <a:srgbClr val="ffff00"/>
              </a:solidFill>
              <a:latin typeface="Bahnschrift SemiBold SemiConde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18978" y="5448573"/>
            <a:ext cx="2926360" cy="123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25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500">
                <a:solidFill>
                  <a:schemeClr val="bg1"/>
                </a:solidFill>
                <a:latin typeface="나눔스퀘어 Bold"/>
                <a:ea typeface="나눔스퀘어 Bold"/>
              </a:rPr>
              <a:t>전자공학부</a:t>
            </a:r>
            <a:endParaRPr lang="ko-KR" altLang="en-US" sz="25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2500">
                <a:solidFill>
                  <a:schemeClr val="bg1"/>
                </a:solidFill>
                <a:latin typeface="나눔스퀘어 Bold"/>
                <a:ea typeface="나눔스퀘어 Bold"/>
              </a:rPr>
              <a:t>20203105 </a:t>
            </a:r>
            <a:r>
              <a:rPr lang="ko-KR" altLang="en-US" sz="2500">
                <a:solidFill>
                  <a:schemeClr val="bg1"/>
                </a:solidFill>
                <a:latin typeface="나눔스퀘어 Bold"/>
                <a:ea typeface="나눔스퀘어 Bold"/>
              </a:rPr>
              <a:t>전윤주</a:t>
            </a:r>
            <a:endParaRPr lang="ko-KR" altLang="en-US" sz="250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2f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5400000">
            <a:off x="5283200" y="-5283200"/>
            <a:ext cx="1625600" cy="12192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" y="111760"/>
            <a:ext cx="8900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spc="-150">
                <a:latin typeface="나눔스퀘어 ExtraBold"/>
                <a:ea typeface="나눔스퀘어 ExtraBold"/>
              </a:rPr>
              <a:t>TABLE OF CONTENTS</a:t>
            </a:r>
            <a:endParaRPr lang="en-US" altLang="ko-KR" sz="3600" spc="-150">
              <a:latin typeface="나눔스퀘어 ExtraBold"/>
              <a:ea typeface="나눔스퀘어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1037" y="719342"/>
            <a:ext cx="3923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162f68"/>
                </a:solidFill>
                <a:latin typeface="나눔스퀘어 ExtraBold"/>
                <a:ea typeface="나눔스퀘어 ExtraBold"/>
              </a:rPr>
              <a:t>.</a:t>
            </a:r>
            <a:endParaRPr lang="ko-KR" altLang="en-US" sz="1200">
              <a:solidFill>
                <a:srgbClr val="162f68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62794" y="2748412"/>
            <a:ext cx="1625600" cy="1625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WHAT</a:t>
            </a:r>
            <a:endParaRPr lang="en-US" altLang="ko-KR" b="1">
              <a:solidFill>
                <a:schemeClr val="dk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807840" y="2806759"/>
            <a:ext cx="1625600" cy="1625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HOW</a:t>
            </a:r>
            <a:endParaRPr lang="en-US" altLang="ko-KR" b="1">
              <a:solidFill>
                <a:schemeClr val="dk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50431" y="2806759"/>
            <a:ext cx="1742017" cy="16361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PROCESS</a:t>
            </a:r>
            <a:endParaRPr lang="en-US" altLang="ko-KR" b="1">
              <a:solidFill>
                <a:schemeClr val="dk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521885" y="2749032"/>
            <a:ext cx="1625600" cy="1625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RESULT</a:t>
            </a:r>
            <a:endParaRPr lang="en-US" altLang="ko-KR" b="1">
              <a:solidFill>
                <a:schemeClr val="dk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4760" y="4701207"/>
            <a:ext cx="2802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나눔스퀘어 Bold"/>
                <a:ea typeface="나눔스퀘어 Bold"/>
              </a:rPr>
              <a:t>프로젝트 소개</a:t>
            </a:r>
            <a:endParaRPr lang="ko-KR" altLang="en-US" sz="160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9222" y="4701207"/>
            <a:ext cx="2802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나눔스퀘어 Bold"/>
                <a:ea typeface="나눔스퀘어 Bold"/>
              </a:rPr>
              <a:t>개술 개요 및 활용도</a:t>
            </a:r>
            <a:endParaRPr lang="ko-KR" altLang="en-US" sz="160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70553" y="4701207"/>
            <a:ext cx="2802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나눔스퀘어 Bold"/>
                <a:ea typeface="나눔스퀘어 Bold"/>
              </a:rPr>
              <a:t>과정</a:t>
            </a:r>
            <a:endParaRPr lang="ko-KR" altLang="en-US" sz="160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04405" y="4701207"/>
            <a:ext cx="2802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나눔스퀘어 Bold"/>
                <a:ea typeface="나눔스퀘어 Bold"/>
              </a:rPr>
              <a:t>결과 </a:t>
            </a:r>
            <a:endParaRPr lang="ko-KR" altLang="en-US" sz="160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2f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385004" y="1536581"/>
            <a:ext cx="2964889" cy="44333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62838" y="2282764"/>
            <a:ext cx="1242392" cy="51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1947402" y="1848678"/>
            <a:ext cx="1724640" cy="158032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WebCam</a:t>
            </a:r>
            <a:endParaRPr lang="en-US" altLang="ko-KR"/>
          </a:p>
        </p:txBody>
      </p:sp>
      <p:sp>
        <p:nvSpPr>
          <p:cNvPr id="27" name="타원 26"/>
          <p:cNvSpPr/>
          <p:nvPr/>
        </p:nvSpPr>
        <p:spPr>
          <a:xfrm>
            <a:off x="6096000" y="0"/>
            <a:ext cx="2340398" cy="178236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552779" y="3838423"/>
            <a:ext cx="2802836" cy="1303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rgbClr val="162f68"/>
                </a:solidFill>
                <a:latin typeface="나눔스퀘어 Bold"/>
                <a:ea typeface="나눔스퀘어 Bold"/>
              </a:rPr>
              <a:t>인터넷으로 화상을 통해 </a:t>
            </a:r>
            <a:endParaRPr lang="ko-KR" altLang="en-US" sz="1600">
              <a:solidFill>
                <a:srgbClr val="162f68"/>
              </a:solidFill>
              <a:latin typeface="나눔스퀘어 Bold"/>
              <a:ea typeface="나눔스퀘어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rgbClr val="162f68"/>
                </a:solidFill>
                <a:latin typeface="나눔스퀘어 Bold"/>
                <a:ea typeface="나눔스퀘어 Bold"/>
              </a:rPr>
              <a:t>전하거나 상황 따위를</a:t>
            </a:r>
            <a:endParaRPr lang="ko-KR" altLang="en-US" sz="1600">
              <a:solidFill>
                <a:srgbClr val="162f68"/>
              </a:solidFill>
              <a:latin typeface="나눔스퀘어 Bold"/>
              <a:ea typeface="나눔스퀘어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rgbClr val="162f68"/>
                </a:solidFill>
                <a:latin typeface="나눔스퀘어 Bold"/>
                <a:ea typeface="나눔스퀘어 Bold"/>
              </a:rPr>
              <a:t> 파악하고자 할 때 </a:t>
            </a:r>
            <a:endParaRPr lang="ko-KR" altLang="en-US" sz="1600">
              <a:solidFill>
                <a:srgbClr val="162f68"/>
              </a:solidFill>
              <a:latin typeface="나눔스퀘어 Bold"/>
              <a:ea typeface="나눔스퀘어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rgbClr val="162f68"/>
                </a:solidFill>
                <a:latin typeface="나눔스퀘어 Bold"/>
                <a:ea typeface="나눔스퀘어 Bold"/>
              </a:rPr>
              <a:t>컴퓨터에 연결하여 사용하는 카메라</a:t>
            </a:r>
            <a:endParaRPr lang="ko-KR" altLang="en-US" sz="1600">
              <a:solidFill>
                <a:srgbClr val="162f68"/>
              </a:solidFill>
              <a:latin typeface="나눔스퀘어 Bold"/>
              <a:ea typeface="나눔스퀘어 Bol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91139" y="4025311"/>
            <a:ext cx="2454966" cy="130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4000" b="1" spc="-150">
              <a:solidFill>
                <a:srgbClr val="162f68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4000" b="1" spc="-150">
              <a:solidFill>
                <a:srgbClr val="162f68"/>
              </a:solidFill>
              <a:latin typeface="나눔스퀘어 Bold"/>
              <a:ea typeface="나눔스퀘어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06747" y="4068415"/>
            <a:ext cx="2454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spc="-150">
                <a:solidFill>
                  <a:srgbClr val="162f68"/>
                </a:solidFill>
                <a:latin typeface="나눔스퀘어 Bold"/>
                <a:ea typeface="나눔스퀘어 Bold"/>
              </a:rPr>
              <a:t>61.4%</a:t>
            </a:r>
            <a:endParaRPr lang="ko-KR" altLang="en-US" sz="4000" b="1" spc="-150">
              <a:solidFill>
                <a:srgbClr val="162f68"/>
              </a:solidFill>
              <a:latin typeface="나눔스퀘어 Bold"/>
              <a:ea typeface="나눔스퀘어 Bol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32811" y="4733197"/>
            <a:ext cx="2802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162f68"/>
                </a:solidFill>
                <a:latin typeface="나눔스퀘어 Bold"/>
                <a:ea typeface="나눔스퀘어 Bold"/>
              </a:rPr>
              <a:t>여기에 글씨를 적어주세요</a:t>
            </a:r>
            <a:endParaRPr lang="ko-KR" altLang="en-US" sz="1400">
              <a:solidFill>
                <a:srgbClr val="162f68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3567" y="2338380"/>
            <a:ext cx="99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162f68"/>
                </a:solidFill>
                <a:latin typeface="나눔스퀘어 ExtraBold"/>
                <a:ea typeface="나눔스퀘어 ExtraBold"/>
              </a:rPr>
              <a:t>TEXT</a:t>
            </a:r>
            <a:endParaRPr lang="ko-KR" altLang="en-US" b="1">
              <a:solidFill>
                <a:srgbClr val="162f68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7" name="이등변 삼각형 36"/>
          <p:cNvSpPr/>
          <p:nvPr/>
        </p:nvSpPr>
        <p:spPr>
          <a:xfrm rot="16200000" flipH="1">
            <a:off x="5398655" y="-5283200"/>
            <a:ext cx="1625600" cy="12192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`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653072" y="-173181"/>
            <a:ext cx="3375368" cy="971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indent="-6350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600" spc="-150">
                <a:latin typeface="나눔스퀘어 ExtraBold"/>
                <a:ea typeface="나눔스퀘어 ExtraBold"/>
              </a:rPr>
              <a:t>PROJECT</a:t>
            </a:r>
            <a:endParaRPr lang="en-US" altLang="ko-KR" sz="3600" spc="-150">
              <a:latin typeface="나눔스퀘어 ExtraBold"/>
              <a:ea typeface="나눔스퀘어 Extra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40701" y="719342"/>
            <a:ext cx="2679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200">
                <a:solidFill>
                  <a:srgbClr val="162f68"/>
                </a:solidFill>
                <a:latin typeface="나눔스퀘어 ExtraBold"/>
                <a:ea typeface="나눔스퀘어 ExtraBold"/>
              </a:rPr>
              <a:t>- WebCam</a:t>
            </a:r>
            <a:endParaRPr lang="en-US" altLang="ko-KR" sz="1200">
              <a:solidFill>
                <a:srgbClr val="162f68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6480845" y="1039090"/>
            <a:ext cx="5060757" cy="6645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solidFill>
                  <a:schemeClr val="dk1"/>
                </a:solidFill>
              </a:rPr>
              <a:t>OpenCV</a:t>
            </a:r>
            <a:r>
              <a:rPr lang="ko-KR" altLang="en-US" sz="1900">
                <a:solidFill>
                  <a:schemeClr val="dk1"/>
                </a:solidFill>
              </a:rPr>
              <a:t> 소개 </a:t>
            </a:r>
            <a:endParaRPr lang="ko-KR" altLang="en-US" sz="19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1900">
                <a:solidFill>
                  <a:schemeClr val="dk1"/>
                </a:solidFill>
              </a:rPr>
              <a:t>및 설치 </a:t>
            </a:r>
            <a:endParaRPr lang="ko-KR" altLang="en-US" sz="1900">
              <a:solidFill>
                <a:schemeClr val="dk1"/>
              </a:solidFill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5898766" y="3550227"/>
            <a:ext cx="3146136" cy="3669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ffff00"/>
                </a:solidFill>
              </a:rPr>
              <a:t>pip install opencv-python</a:t>
            </a:r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rcRect b="48260"/>
          <a:stretch>
            <a:fillRect/>
          </a:stretch>
        </p:blipFill>
        <p:spPr>
          <a:xfrm>
            <a:off x="5589599" y="4144147"/>
            <a:ext cx="6110850" cy="2389327"/>
          </a:xfrm>
          <a:prstGeom prst="rect">
            <a:avLst/>
          </a:prstGeom>
        </p:spPr>
      </p:pic>
      <p:sp>
        <p:nvSpPr>
          <p:cNvPr id="43" name=""/>
          <p:cNvSpPr/>
          <p:nvPr/>
        </p:nvSpPr>
        <p:spPr>
          <a:xfrm>
            <a:off x="6286692" y="4854574"/>
            <a:ext cx="1818409" cy="1924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 txBox="1"/>
          <p:nvPr/>
        </p:nvSpPr>
        <p:spPr>
          <a:xfrm>
            <a:off x="6096000" y="2078182"/>
            <a:ext cx="5865092" cy="8250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900" b="1">
                <a:solidFill>
                  <a:srgbClr val="ffffff"/>
                </a:solidFill>
              </a:rPr>
              <a:t>컴퓨터 비전을 위한 </a:t>
            </a:r>
            <a:r>
              <a:rPr lang="en-US" altLang="ko-KR" sz="1900" b="1">
                <a:solidFill>
                  <a:srgbClr val="ffffff"/>
                </a:solidFill>
              </a:rPr>
              <a:t>OpenCV</a:t>
            </a:r>
            <a:endParaRPr lang="en-US" altLang="ko-KR" sz="1900" b="1">
              <a:solidFill>
                <a:srgbClr val="ffffff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rgbClr val="ffffff"/>
                </a:solidFill>
              </a:rPr>
              <a:t>-</a:t>
            </a:r>
            <a:r>
              <a:rPr lang="ko-KR" altLang="en-US" sz="1500">
                <a:solidFill>
                  <a:srgbClr val="ffffff"/>
                </a:solidFill>
              </a:rPr>
              <a:t>영상 처리와 컴퓨터 비전을 위한 오픈소스 라이브러리</a:t>
            </a:r>
            <a:endParaRPr lang="ko-KR" altLang="en-US" sz="1500">
              <a:solidFill>
                <a:srgbClr val="ffffff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rgbClr val="ffffff"/>
                </a:solidFill>
              </a:rPr>
              <a:t>-C,C++,Python</a:t>
            </a:r>
            <a:r>
              <a:rPr lang="ko-KR" altLang="en-US" sz="1500">
                <a:solidFill>
                  <a:srgbClr val="ffffff"/>
                </a:solidFill>
              </a:rPr>
              <a:t> 등에서 사용 가능</a:t>
            </a:r>
            <a:endParaRPr lang="ko-KR" altLang="en-US" sz="15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1" animBg="1"/>
      <p:bldP spid="40" grpId="2" animBg="1"/>
      <p:bldP spid="44" grpId="3" animBg="1"/>
      <p:bldP spid="41" grpId="4" animBg="1"/>
      <p:bldP spid="43" grpId="5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2f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5400000">
            <a:off x="5283200" y="-5283200"/>
            <a:ext cx="1625600" cy="12192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09418" y="-115454"/>
            <a:ext cx="5725159" cy="962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21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3600" b="0" i="0" u="none" strike="noStrike" mc:Ignorable="hp" hp:hslEmbossed="0"/>
              <a:t>기술 개요 및 활용도 </a:t>
            </a:r>
            <a:endParaRPr lang="ko-KR" altLang="en-US" sz="3600" spc="-150">
              <a:latin typeface="나눔스퀘어 ExtraBold"/>
              <a:ea typeface="나눔스퀘어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709720"/>
            <a:ext cx="3923489" cy="40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>
                <a:solidFill>
                  <a:srgbClr val="162f68"/>
                </a:solidFill>
                <a:latin typeface="나눔스퀘어 ExtraBold"/>
                <a:ea typeface="나눔스퀘어 ExtraBold"/>
              </a:rPr>
              <a:t>- opencv </a:t>
            </a:r>
            <a:r>
              <a:rPr lang="ko-KR" altLang="en-US" sz="1300">
                <a:solidFill>
                  <a:srgbClr val="162f68"/>
                </a:solidFill>
                <a:latin typeface="나눔스퀘어 ExtraBold"/>
                <a:ea typeface="나눔스퀘어 ExtraBold"/>
              </a:rPr>
              <a:t>함수 </a:t>
            </a:r>
            <a:r>
              <a:rPr lang="en-US" altLang="ko-KR" sz="1300">
                <a:solidFill>
                  <a:srgbClr val="162f68"/>
                </a:solidFill>
                <a:latin typeface="나눔스퀘어 ExtraBold"/>
                <a:ea typeface="나눔스퀘어 ExtraBold"/>
              </a:rPr>
              <a:t>,</a:t>
            </a:r>
            <a:r>
              <a:rPr xmlns:mc="http://schemas.openxmlformats.org/markup-compatibility/2006" xmlns:hp="http://schemas.haansoft.com/office/presentation/8.0" lang="EN-US" sz="1300" b="0" i="0" u="none" strike="noStrike" mc:Ignorable="hp" hp:hslEmbossed="0"/>
              <a:t>videoCapture</a:t>
            </a:r>
            <a:r>
              <a:rPr xmlns:mc="http://schemas.openxmlformats.org/markup-compatibility/2006" xmlns:hp="http://schemas.haansoft.com/office/presentation/8.0" lang="ko-KR" altLang="en-US" sz="1300" b="0" i="0" u="none" strike="noStrike" mc:Ignorable="hp" hp:hslEmbossed="0"/>
              <a:t> 함수</a:t>
            </a:r>
            <a:endParaRPr xmlns:mc="http://schemas.openxmlformats.org/markup-compatibility/2006" xmlns:hp="http://schemas.haansoft.com/office/presentation/8.0" lang="ko-KR" altLang="en-US" sz="1300" b="0" i="0" u="none" strike="noStrike" mc:Ignorable="hp" hp:hslEmbossed="0"/>
          </a:p>
        </p:txBody>
      </p:sp>
      <p:sp>
        <p:nvSpPr>
          <p:cNvPr id="25" name="TextBox 24"/>
          <p:cNvSpPr txBox="1"/>
          <p:nvPr/>
        </p:nvSpPr>
        <p:spPr>
          <a:xfrm>
            <a:off x="8021076" y="3275111"/>
            <a:ext cx="777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162f68"/>
                </a:solidFill>
                <a:latin typeface="나눔스퀘어 Bold"/>
                <a:ea typeface="나눔스퀘어 Bold"/>
              </a:rPr>
              <a:t>그림</a:t>
            </a:r>
            <a:r>
              <a:rPr lang="en-US" altLang="ko-KR" sz="1400">
                <a:solidFill>
                  <a:srgbClr val="162f68"/>
                </a:solidFill>
                <a:latin typeface="나눔스퀘어 Bold"/>
                <a:ea typeface="나눔스퀘어 Bold"/>
              </a:rPr>
              <a:t>1</a:t>
            </a:r>
            <a:endParaRPr lang="ko-KR" altLang="en-US" sz="1400">
              <a:solidFill>
                <a:srgbClr val="162f68"/>
              </a:solidFill>
              <a:latin typeface="나눔스퀘어 Bold"/>
              <a:ea typeface="나눔스퀘어 Bold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648466" y="2649738"/>
            <a:ext cx="2294659" cy="4058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>
                <a:solidFill>
                  <a:srgbClr val="ffff00"/>
                </a:solidFill>
              </a:rPr>
              <a:t> </a:t>
            </a:r>
            <a:endParaRPr lang="ko-KR" altLang="en-US" sz="2100">
              <a:solidFill>
                <a:srgbClr val="ffff00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1037165" y="3245177"/>
            <a:ext cx="2424546" cy="3676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1069877" y="3926414"/>
            <a:ext cx="4358410" cy="4383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300">
                <a:solidFill>
                  <a:srgbClr val="ffff00"/>
                </a:solidFill>
              </a:rPr>
              <a:t>videoCapture</a:t>
            </a:r>
            <a:r>
              <a:rPr lang="ko-KR" altLang="en-US" sz="2300">
                <a:solidFill>
                  <a:srgbClr val="ffff00"/>
                </a:solidFill>
              </a:rPr>
              <a:t> 함수</a:t>
            </a:r>
            <a:r>
              <a:rPr lang="ko-KR" altLang="en-US" sz="2000">
                <a:solidFill>
                  <a:srgbClr val="ffff00"/>
                </a:solidFill>
              </a:rPr>
              <a:t> </a:t>
            </a:r>
            <a:endParaRPr lang="ko-KR" altLang="en-US" sz="2000">
              <a:solidFill>
                <a:srgbClr val="ffff00"/>
              </a:solidFill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947111" y="4547465"/>
            <a:ext cx="6736773" cy="11370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rgbClr val="ffffff"/>
                </a:solidFill>
              </a:rPr>
              <a:t>-</a:t>
            </a:r>
            <a:r>
              <a:rPr lang="ko-KR" altLang="en-US" sz="1700" b="1">
                <a:solidFill>
                  <a:srgbClr val="ffffff"/>
                </a:solidFill>
              </a:rPr>
              <a:t>동영상 입력을 관리하는 함수로써</a:t>
            </a:r>
            <a:r>
              <a:rPr lang="en-US" altLang="ko-KR" sz="1700" b="1">
                <a:solidFill>
                  <a:srgbClr val="ffffff"/>
                </a:solidFill>
              </a:rPr>
              <a:t>,</a:t>
            </a:r>
            <a:r>
              <a:rPr lang="ko-KR" altLang="en-US" sz="1700" b="1">
                <a:solidFill>
                  <a:srgbClr val="ffffff"/>
                </a:solidFill>
              </a:rPr>
              <a:t> 디바이스를 읽어 </a:t>
            </a:r>
            <a:r>
              <a:rPr lang="en-US" altLang="ko-KR" sz="1700" b="1">
                <a:solidFill>
                  <a:srgbClr val="ffffff"/>
                </a:solidFill>
              </a:rPr>
              <a:t>frame</a:t>
            </a:r>
            <a:r>
              <a:rPr lang="ko-KR" altLang="en-US" sz="1700" b="1">
                <a:solidFill>
                  <a:srgbClr val="ffffff"/>
                </a:solidFill>
              </a:rPr>
              <a:t>에 </a:t>
            </a:r>
            <a:endParaRPr lang="ko-KR" altLang="en-US" sz="1700" b="1">
              <a:solidFill>
                <a:srgbClr val="ffffff"/>
              </a:solidFill>
            </a:endParaRPr>
          </a:p>
          <a:p>
            <a:pPr>
              <a:defRPr/>
            </a:pPr>
            <a:r>
              <a:rPr lang="ko-KR" altLang="en-US" sz="1700" b="1">
                <a:solidFill>
                  <a:srgbClr val="ffffff"/>
                </a:solidFill>
              </a:rPr>
              <a:t>읽어오는 함수</a:t>
            </a:r>
            <a:endParaRPr lang="ko-KR" altLang="en-US" sz="1700" b="1">
              <a:solidFill>
                <a:srgbClr val="ffffff"/>
              </a:solidFill>
            </a:endParaRPr>
          </a:p>
          <a:p>
            <a:pPr>
              <a:defRPr/>
            </a:pPr>
            <a:endParaRPr lang="ko-KR" altLang="en-US" sz="1700" b="1">
              <a:solidFill>
                <a:srgbClr val="ffffff"/>
              </a:solidFill>
            </a:endParaRPr>
          </a:p>
          <a:p>
            <a:pPr>
              <a:defRPr/>
            </a:pPr>
            <a:r>
              <a:rPr lang="en-US" altLang="ko-KR" sz="1700" b="1">
                <a:solidFill>
                  <a:srgbClr val="ffffff"/>
                </a:solidFill>
              </a:rPr>
              <a:t>-cv2.videoCapture(index) , videoc</a:t>
            </a:r>
            <a:endParaRPr lang="en-US" altLang="ko-KR" sz="1700" b="1">
              <a:solidFill>
                <a:srgbClr val="ffffff"/>
              </a:solidFill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99590" y="926551"/>
            <a:ext cx="7320319" cy="3013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1" animBg="1"/>
      <p:bldP spid="38" grpId="2" animBg="1"/>
      <p:bldP spid="40" grpId="3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2f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03240" y="4665581"/>
            <a:ext cx="2802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162f68"/>
                </a:solidFill>
                <a:latin typeface="나눔스퀘어 Bold"/>
                <a:ea typeface="나눔스퀘어 Bold"/>
              </a:rPr>
              <a:t>여기에 글씨를 적어주세요</a:t>
            </a:r>
            <a:endParaRPr lang="ko-KR" altLang="en-US" sz="1400">
              <a:solidFill>
                <a:srgbClr val="162f68"/>
              </a:solidFill>
              <a:latin typeface="나눔스퀘어 Bold"/>
              <a:ea typeface="나눔스퀘어 Bold"/>
            </a:endParaRPr>
          </a:p>
        </p:txBody>
      </p:sp>
      <p:sp>
        <p:nvSpPr>
          <p:cNvPr id="43" name="이등변 삼각형 42"/>
          <p:cNvSpPr/>
          <p:nvPr/>
        </p:nvSpPr>
        <p:spPr>
          <a:xfrm rot="16200000" flipH="1">
            <a:off x="5283200" y="-5283200"/>
            <a:ext cx="1625600" cy="12192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`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936224" y="111760"/>
            <a:ext cx="6078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600" spc="-150">
                <a:latin typeface="나눔스퀘어 ExtraBold"/>
                <a:ea typeface="나눔스퀘어 ExtraBold"/>
              </a:rPr>
              <a:t>PROCESS</a:t>
            </a:r>
            <a:endParaRPr lang="en-US" altLang="ko-KR" sz="3600" spc="-150">
              <a:latin typeface="나눔스퀘어 ExtraBold"/>
              <a:ea typeface="나눔스퀘어 ExtraBold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465159" y="677333"/>
            <a:ext cx="7154334" cy="22735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ffffff"/>
                </a:solidFill>
              </a:rPr>
              <a:t>import cv2  </a:t>
            </a:r>
            <a:r>
              <a:rPr lang="ko-KR" altLang="en-US">
                <a:solidFill>
                  <a:srgbClr val="ffff00"/>
                </a:solidFill>
              </a:rPr>
              <a:t> #cv2 함수를 선언</a:t>
            </a:r>
            <a:endParaRPr lang="ko-KR" altLang="en-US">
              <a:solidFill>
                <a:srgbClr val="ffff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ffffff"/>
                </a:solidFill>
              </a:rPr>
              <a:t>import numpy as np </a:t>
            </a:r>
            <a:r>
              <a:rPr lang="ko-KR" altLang="en-US">
                <a:solidFill>
                  <a:srgbClr val="ffff00"/>
                </a:solidFill>
              </a:rPr>
              <a:t>#numpy 함수 선언</a:t>
            </a:r>
            <a:endParaRPr lang="ko-KR" altLang="en-US">
              <a:solidFill>
                <a:srgbClr val="ffff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ffffff"/>
                </a:solidFill>
              </a:rPr>
              <a:t>from os import listdir </a:t>
            </a:r>
            <a:r>
              <a:rPr lang="ko-KR" altLang="en-US">
                <a:solidFill>
                  <a:srgbClr val="ffff00"/>
                </a:solidFill>
              </a:rPr>
              <a:t>#지정 경로의 디렉토리 내의 모든 파일 이름을 리스트로 반환</a:t>
            </a:r>
            <a:endParaRPr lang="ko-KR" altLang="en-US">
              <a:solidFill>
                <a:srgbClr val="ffff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ffffff"/>
                </a:solidFill>
              </a:rPr>
              <a:t>from os.path import isfile, join </a:t>
            </a:r>
            <a:r>
              <a:rPr lang="ko-KR" altLang="en-US">
                <a:solidFill>
                  <a:srgbClr val="ffff00"/>
                </a:solidFill>
              </a:rPr>
              <a:t>#os.path 파일 선언</a:t>
            </a:r>
            <a:endParaRPr lang="ko-KR" altLang="en-US">
              <a:solidFill>
                <a:srgbClr val="ffff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ffffff"/>
                </a:solidFill>
              </a:rPr>
              <a:t>import datetime </a:t>
            </a:r>
            <a:r>
              <a:rPr lang="ko-KR" altLang="en-US">
                <a:solidFill>
                  <a:srgbClr val="ffff00"/>
                </a:solidFill>
              </a:rPr>
              <a:t>#날짜를 나타내는 순차적인 일련 번호 반환</a:t>
            </a:r>
            <a:endParaRPr lang="ko-KR" altLang="en-US">
              <a:solidFill>
                <a:srgbClr val="ffff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ffffff"/>
                </a:solidFill>
              </a:rPr>
              <a:t>from PIL import ImageFont, ImageDraw, Image</a:t>
            </a:r>
            <a:r>
              <a:rPr lang="ko-KR" altLang="en-US">
                <a:solidFill>
                  <a:srgbClr val="ffff00"/>
                </a:solidFill>
              </a:rPr>
              <a:t> #이미지 처리 함수</a:t>
            </a:r>
            <a:endParaRPr lang="ko-KR" altLang="en-US">
              <a:solidFill>
                <a:srgbClr val="ffff00"/>
              </a:solidFill>
            </a:endParaRPr>
          </a:p>
          <a:p>
            <a:pPr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412750" y="3058584"/>
            <a:ext cx="4593166" cy="41404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import cv2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 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ffff00"/>
                </a:solidFill>
              </a:rPr>
              <a:t># open webcam (웹캠 열기)</a:t>
            </a:r>
            <a:endParaRPr lang="ko-KR" altLang="en-US">
              <a:solidFill>
                <a:srgbClr val="ffff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webcam = cv2.VideoCapture(0)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 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if not webcam.isOpened(): </a:t>
            </a:r>
            <a:r>
              <a:rPr lang="ko-KR" altLang="en-US">
                <a:solidFill>
                  <a:srgbClr val="ffff00"/>
                </a:solidFill>
              </a:rPr>
              <a:t>#웹캠이 없을시</a:t>
            </a:r>
            <a:endParaRPr lang="ko-KR" altLang="en-US">
              <a:solidFill>
                <a:srgbClr val="ffff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    print("Could not open webcam")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    exit()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    </a:t>
            </a:r>
            <a:endParaRPr lang="ko-KR" altLang="en-US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sample_num = 0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captured_num = 0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8" name=""/>
          <p:cNvSpPr txBox="1"/>
          <p:nvPr/>
        </p:nvSpPr>
        <p:spPr>
          <a:xfrm>
            <a:off x="5365244" y="2821304"/>
            <a:ext cx="6297084" cy="3158491"/>
          </a:xfrm>
          <a:prstGeom prst="rect">
            <a:avLst/>
          </a:prstGeom>
        </p:spPr>
        <p:txBody>
          <a:bodyPr wrap="square">
            <a:spAutoFit/>
          </a:bodyPr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ffff00"/>
                </a:solidFill>
              </a:rPr>
              <a:t>#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ffff00"/>
                </a:solidFill>
              </a:rPr>
              <a:t>프레임에 루프시키기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ffff00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while webcam.isOpened():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ffff00"/>
                </a:solidFill>
              </a:rPr>
              <a:t> #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ffff00"/>
                </a:solidFill>
              </a:rPr>
              <a:t>비디오 캡쳐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ffff00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ffff00"/>
                </a:solidFill>
              </a:rPr>
              <a:t>#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ffff00"/>
                </a:solidFill>
              </a:rPr>
              <a:t>웹캠에서 프레임을 읽기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ffff00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status, frame = webcam.read()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sample_num = sample_num + 1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ffff00"/>
                </a:solidFill>
              </a:rPr>
              <a:t>#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ffff00"/>
                </a:solidFill>
              </a:rPr>
              <a:t>프레임 순번 늘리기</a:t>
            </a:r>
            <a:endParaRPr lang="en-US" altLang="ko-KR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2f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03240" y="4665581"/>
            <a:ext cx="2802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162f68"/>
                </a:solidFill>
                <a:latin typeface="나눔스퀘어 Bold"/>
                <a:ea typeface="나눔스퀘어 Bold"/>
              </a:rPr>
              <a:t>여기에 글씨를 적어주세요</a:t>
            </a:r>
            <a:endParaRPr lang="ko-KR" altLang="en-US" sz="1400">
              <a:solidFill>
                <a:srgbClr val="162f68"/>
              </a:solidFill>
              <a:latin typeface="나눔스퀘어 Bold"/>
              <a:ea typeface="나눔스퀘어 Bold"/>
            </a:endParaRPr>
          </a:p>
        </p:txBody>
      </p:sp>
      <p:sp>
        <p:nvSpPr>
          <p:cNvPr id="43" name="이등변 삼각형 42"/>
          <p:cNvSpPr/>
          <p:nvPr/>
        </p:nvSpPr>
        <p:spPr>
          <a:xfrm rot="16200000" flipH="1">
            <a:off x="5283200" y="-5283200"/>
            <a:ext cx="1625600" cy="12192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`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936224" y="111760"/>
            <a:ext cx="6078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600" spc="-150">
                <a:latin typeface="나눔스퀘어 ExtraBold"/>
                <a:ea typeface="나눔스퀘어 ExtraBold"/>
              </a:rPr>
              <a:t>PROCESS</a:t>
            </a:r>
            <a:endParaRPr lang="en-US" altLang="ko-KR" sz="3600" spc="-150">
              <a:latin typeface="나눔스퀘어 ExtraBold"/>
              <a:ea typeface="나눔스퀘어 ExtraBold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-222250" y="666749"/>
            <a:ext cx="7154334" cy="5788237"/>
          </a:xfrm>
          <a:prstGeom prst="rect">
            <a:avLst/>
          </a:prstGeom>
        </p:spPr>
        <p:txBody>
          <a:bodyPr wrap="square">
            <a:spAutoFit/>
          </a:bodyPr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if not status: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break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ffff00"/>
                </a:solidFill>
              </a:rPr>
              <a:t>#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ffff00"/>
                </a:solidFill>
              </a:rPr>
              <a:t>결과 출력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ffff00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cv2.imshow("captured frames", frame)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if sample_num == 4: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ffff00"/>
                </a:solidFill>
              </a:rPr>
              <a:t>#4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ffff00"/>
                </a:solidFill>
              </a:rPr>
              <a:t>개 프레임 마다 하나씩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ffff00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captured_num = captured_num + 1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cv2.imwrite('c:/users/tjdus/anaconda3/lib/site-packages/image'+str(captured_num)+'.jpg', frame)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chemeClr val="lt1"/>
                </a:solidFill>
              </a:rPr>
              <a:t>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ffff00"/>
                </a:solidFill>
              </a:rPr>
              <a:t>#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ffff00"/>
                </a:solidFill>
              </a:rPr>
              <a:t>코드 실행 경로에 저장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ffff00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sample_num = 0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/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7376584" y="1931458"/>
            <a:ext cx="4392084" cy="3603837"/>
          </a:xfrm>
          <a:prstGeom prst="rect">
            <a:avLst/>
          </a:prstGeom>
        </p:spPr>
        <p:txBody>
          <a:bodyPr wrap="square">
            <a:spAutoFit/>
          </a:bodyPr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ffff00"/>
                </a:solidFill>
              </a:rPr>
              <a:t># q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ffff00"/>
                </a:solidFill>
              </a:rPr>
              <a:t>를 누르면 종료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ffff00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if cv2.waitKey(1) &amp; 0xFF == ord('q'):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break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ffff00"/>
                </a:solidFill>
              </a:rPr>
              <a:t>#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ffff00"/>
                </a:solidFill>
              </a:rPr>
              <a:t>소스 풀어주기 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ffff00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webcam.release()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</a:rPr>
              <a:t>cv2.destroyAllWindows()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chemeClr val="lt1"/>
              </a:solidFill>
            </a:endParaRPr>
          </a:p>
          <a:p>
            <a:pPr marL="419100" indent="-635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1" name=""/>
          <p:cNvSpPr/>
          <p:nvPr/>
        </p:nvSpPr>
        <p:spPr>
          <a:xfrm>
            <a:off x="116416" y="4292022"/>
            <a:ext cx="6965758" cy="87553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2f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03240" y="4665581"/>
            <a:ext cx="2802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162f68"/>
                </a:solidFill>
                <a:latin typeface="나눔스퀘어 Bold"/>
                <a:ea typeface="나눔스퀘어 Bold"/>
              </a:rPr>
              <a:t>여기에 글씨를 적어주세요</a:t>
            </a:r>
            <a:endParaRPr lang="ko-KR" altLang="en-US" sz="1400">
              <a:solidFill>
                <a:srgbClr val="162f68"/>
              </a:solidFill>
              <a:latin typeface="나눔스퀘어 Bold"/>
              <a:ea typeface="나눔스퀘어 Bold"/>
            </a:endParaRPr>
          </a:p>
        </p:txBody>
      </p:sp>
      <p:sp>
        <p:nvSpPr>
          <p:cNvPr id="43" name="이등변 삼각형 42"/>
          <p:cNvSpPr/>
          <p:nvPr/>
        </p:nvSpPr>
        <p:spPr>
          <a:xfrm rot="16200000" flipH="1">
            <a:off x="5283200" y="-5283200"/>
            <a:ext cx="1625600" cy="12192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`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936224" y="111760"/>
            <a:ext cx="6078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3600" spc="-150">
                <a:latin typeface="나눔스퀘어 ExtraBold"/>
                <a:ea typeface="나눔스퀘어 ExtraBold"/>
              </a:rPr>
              <a:t>RESULT</a:t>
            </a:r>
            <a:endParaRPr lang="en-US" altLang="ko-KR" sz="3600" spc="-150">
              <a:latin typeface="나눔스퀘어 ExtraBold"/>
              <a:ea typeface="나눔스퀘어 ExtraBol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0811" y="1555060"/>
            <a:ext cx="8550381" cy="1284849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rcRect l="11520" t="4910" r="-3390" b="12630"/>
          <a:stretch>
            <a:fillRect/>
          </a:stretch>
        </p:blipFill>
        <p:spPr>
          <a:xfrm>
            <a:off x="1076257" y="3429000"/>
            <a:ext cx="1731568" cy="1508891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37583" y="929835"/>
            <a:ext cx="7240041" cy="5463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2f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5400000">
            <a:off x="4869488" y="-5504488"/>
            <a:ext cx="1625600" cy="12192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" y="111760"/>
            <a:ext cx="8900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spc="-150">
                <a:latin typeface="나눔스퀘어 ExtraBold"/>
                <a:ea typeface="나눔스퀘어 ExtraBold"/>
              </a:rPr>
              <a:t>RESULT</a:t>
            </a:r>
            <a:endParaRPr lang="en-US" altLang="ko-KR" sz="3600" spc="-150">
              <a:latin typeface="나눔스퀘어 ExtraBold"/>
              <a:ea typeface="나눔스퀘어 ExtraBol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4582" y="5334633"/>
            <a:ext cx="2802835" cy="292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1400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27801" y="5334633"/>
            <a:ext cx="2802835" cy="292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1400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7188" y="1149454"/>
            <a:ext cx="6236220" cy="4961157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76542" y="1296473"/>
            <a:ext cx="6457718" cy="4804801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04481" y="1332035"/>
            <a:ext cx="6287663" cy="4664532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30847" y="1380293"/>
            <a:ext cx="6288929" cy="4720657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74647" y="1446994"/>
            <a:ext cx="6601327" cy="4481953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40392" y="1077038"/>
            <a:ext cx="6526973" cy="5248579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07658" y="1118672"/>
            <a:ext cx="6694058" cy="5047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2f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7821" y="2828835"/>
            <a:ext cx="4416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>
                <a:solidFill>
                  <a:schemeClr val="bg1"/>
                </a:solidFill>
                <a:latin typeface="Bahnschrift SemiBold SemiConden"/>
              </a:rPr>
              <a:t>THANK U</a:t>
            </a:r>
            <a:endParaRPr lang="en-US" altLang="ko-KR" sz="7200">
              <a:solidFill>
                <a:schemeClr val="bg1"/>
              </a:solidFill>
              <a:latin typeface="Bahnschrift SemiBold SemiConde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236</ep:Words>
  <ep:PresentationFormat>와이드스크린</ep:PresentationFormat>
  <ep:Paragraphs>89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2021-10-25T06:51:11.000</dcterms:created>
  <dc:creator>정명수</dc:creator>
  <cp:lastModifiedBy>tjdus</cp:lastModifiedBy>
  <dcterms:modified xsi:type="dcterms:W3CDTF">2022-06-06T19:19:17.711</dcterms:modified>
  <cp:revision>72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